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hape 2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hor and Date"/>
          <p:cNvSpPr txBox="1"/>
          <p:nvPr>
            <p:ph type="body" sz="quarter" idx="21" hasCustomPrompt="1"/>
          </p:nvPr>
        </p:nvSpPr>
        <p:spPr>
          <a:xfrm>
            <a:off x="1230835" y="12024696"/>
            <a:ext cx="14529196" cy="678607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EBEBEB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EBEBEB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EBEBEB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EBEBEB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EBEBEB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EBEBEB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EBEBEB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5" name="BlkNest-FullLogoColor-w-Company-DBG.png" descr="BlkNest-FullLogoColor-w-Company-DB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17663" y="11557685"/>
            <a:ext cx="4926565" cy="161262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ection Title"/>
          <p:cNvSpPr txBox="1"/>
          <p:nvPr>
            <p:ph type="title" hasCustomPrompt="1"/>
          </p:nvPr>
        </p:nvSpPr>
        <p:spPr>
          <a:xfrm>
            <a:off x="18036976" y="5343421"/>
            <a:ext cx="5326854" cy="3029158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EBEBE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105" name="Body Level One…"/>
          <p:cNvSpPr txBox="1"/>
          <p:nvPr>
            <p:ph type="body" idx="1" hasCustomPrompt="1"/>
          </p:nvPr>
        </p:nvSpPr>
        <p:spPr>
          <a:xfrm>
            <a:off x="1206500" y="1162897"/>
            <a:ext cx="14633642" cy="1051518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xfrm>
            <a:off x="22694900" y="13085233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BEBE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07" name="BlkNest-FullLogoColor-w-Company-DBG.png" descr="BlkNest-FullLogoColor-w-Company-DB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66525" y="10849428"/>
            <a:ext cx="4667757" cy="1527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ection Title"/>
          <p:cNvSpPr txBox="1"/>
          <p:nvPr>
            <p:ph type="title" hasCustomPrompt="1"/>
          </p:nvPr>
        </p:nvSpPr>
        <p:spPr>
          <a:xfrm>
            <a:off x="1116344" y="534713"/>
            <a:ext cx="22151312" cy="1887558"/>
          </a:xfrm>
          <a:prstGeom prst="rect">
            <a:avLst/>
          </a:prstGeom>
        </p:spPr>
        <p:txBody>
          <a:bodyPr anchor="ctr"/>
          <a:lstStyle>
            <a:lvl1pPr>
              <a:defRPr spc="-144" sz="7200"/>
            </a:lvl1pPr>
          </a:lstStyle>
          <a:p>
            <a:pPr/>
            <a:r>
              <a:t>Section Title</a:t>
            </a:r>
          </a:p>
        </p:txBody>
      </p:sp>
      <p:sp>
        <p:nvSpPr>
          <p:cNvPr id="115" name="Body Level One…"/>
          <p:cNvSpPr txBox="1"/>
          <p:nvPr>
            <p:ph type="body" idx="1" hasCustomPrompt="1"/>
          </p:nvPr>
        </p:nvSpPr>
        <p:spPr>
          <a:xfrm>
            <a:off x="1206500" y="2583573"/>
            <a:ext cx="21971000" cy="909450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xfrm>
            <a:off x="226822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ection Title"/>
          <p:cNvSpPr txBox="1"/>
          <p:nvPr>
            <p:ph type="title" hasCustomPrompt="1"/>
          </p:nvPr>
        </p:nvSpPr>
        <p:spPr>
          <a:xfrm>
            <a:off x="1116344" y="1207932"/>
            <a:ext cx="22151312" cy="1887558"/>
          </a:xfrm>
          <a:prstGeom prst="rect">
            <a:avLst/>
          </a:prstGeom>
        </p:spPr>
        <p:txBody>
          <a:bodyPr anchor="ctr"/>
          <a:lstStyle>
            <a:lvl1pPr>
              <a:defRPr spc="-144" sz="7200"/>
            </a:lvl1pPr>
          </a:lstStyle>
          <a:p>
            <a:pPr/>
            <a:r>
              <a:t>Section Title</a:t>
            </a:r>
          </a:p>
        </p:txBody>
      </p:sp>
      <p:sp>
        <p:nvSpPr>
          <p:cNvPr id="124" name="Body Level One…"/>
          <p:cNvSpPr txBox="1"/>
          <p:nvPr>
            <p:ph type="body" idx="1" hasCustomPrompt="1"/>
          </p:nvPr>
        </p:nvSpPr>
        <p:spPr>
          <a:xfrm>
            <a:off x="1206500" y="3302674"/>
            <a:ext cx="21971000" cy="909450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22669500" y="13085233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26" name="BlkNest-FullLogoColor-w-Company-DBG.png" descr="BlkNest-FullLogoColor-w-Company-DB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9218" y="190441"/>
            <a:ext cx="1946585" cy="637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34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43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53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5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2A9"/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2A9"/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2A9"/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2A9"/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2A9"/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1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0042A9"/>
                </a:solidFill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80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22440900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9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90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5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6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27" name="BlkNest-FullLogoColor-w-Company-DBG.png" descr="BlkNest-FullLogoColor-w-Company-DB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3768" y="3570465"/>
            <a:ext cx="7895131" cy="258434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bowl of salad with fried rice, boiled eggs, and chopsticks"/>
          <p:cNvSpPr/>
          <p:nvPr>
            <p:ph type="pic" idx="21"/>
          </p:nvPr>
        </p:nvSpPr>
        <p:spPr>
          <a:xfrm>
            <a:off x="-1366641" y="-5078213"/>
            <a:ext cx="27117291" cy="198925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199" name="BlkNest-Presentation-Bkgd-Bottom-Transparent.png" descr="BlkNest-Presentation-Bkgd-Bottom-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BlkNest-FullLogoColor-w-Company-DBG.png" descr="BlkNest-FullLogoColor-w-Company-DB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8129" y="12872805"/>
            <a:ext cx="2062305" cy="67506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lide Number"/>
          <p:cNvSpPr txBox="1"/>
          <p:nvPr>
            <p:ph type="sldNum" sz="quarter" idx="2"/>
          </p:nvPr>
        </p:nvSpPr>
        <p:spPr>
          <a:xfrm>
            <a:off x="22669500" y="13080999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+ Cop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bowl of salad with fried rice, boiled eggs, and chopsticks"/>
          <p:cNvSpPr/>
          <p:nvPr>
            <p:ph type="pic" idx="21"/>
          </p:nvPr>
        </p:nvSpPr>
        <p:spPr>
          <a:xfrm>
            <a:off x="-1366641" y="-5078213"/>
            <a:ext cx="27117291" cy="198925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pic>
        <p:nvPicPr>
          <p:cNvPr id="209" name="BlkNest-Presentation-Bkgd-Bottom-Transparent.png" descr="BlkNest-Presentation-Bkgd-Bottom-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BlkNest-FullLogoColor-w-Company-DBG.png" descr="BlkNest-FullLogoColor-w-Company-DB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8129" y="12872805"/>
            <a:ext cx="2062305" cy="675062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lide Number"/>
          <p:cNvSpPr txBox="1"/>
          <p:nvPr>
            <p:ph type="sldNum" sz="quarter" idx="2"/>
          </p:nvPr>
        </p:nvSpPr>
        <p:spPr>
          <a:xfrm>
            <a:off x="22669500" y="13080999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BEBEB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21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Number"/>
          <p:cNvSpPr txBox="1"/>
          <p:nvPr>
            <p:ph type="sldNum" sz="quarter" idx="2"/>
          </p:nvPr>
        </p:nvSpPr>
        <p:spPr>
          <a:xfrm>
            <a:off x="22618700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id and End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lide Title"/>
          <p:cNvSpPr txBox="1"/>
          <p:nvPr>
            <p:ph type="title" hasCustomPrompt="1"/>
          </p:nvPr>
        </p:nvSpPr>
        <p:spPr>
          <a:xfrm>
            <a:off x="6953250" y="3661143"/>
            <a:ext cx="10477500" cy="143510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EBEBEB"/>
                </a:soli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228" name="Body Level One…"/>
          <p:cNvSpPr txBox="1"/>
          <p:nvPr>
            <p:ph type="body" sz="half" idx="1" hasCustomPrompt="1"/>
          </p:nvPr>
        </p:nvSpPr>
        <p:spPr>
          <a:xfrm>
            <a:off x="6953250" y="5693735"/>
            <a:ext cx="10477500" cy="661786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EBEBEB"/>
                </a:solidFill>
              </a:defRPr>
            </a:lvl1pPr>
            <a:lvl2pPr algn="ctr">
              <a:defRPr>
                <a:solidFill>
                  <a:srgbClr val="EBEBEB"/>
                </a:solidFill>
              </a:defRPr>
            </a:lvl2pPr>
            <a:lvl3pPr algn="ctr">
              <a:defRPr>
                <a:solidFill>
                  <a:srgbClr val="EBEBEB"/>
                </a:solidFill>
              </a:defRPr>
            </a:lvl3pPr>
            <a:lvl4pPr algn="ctr">
              <a:defRPr>
                <a:solidFill>
                  <a:srgbClr val="EBEBEB"/>
                </a:solidFill>
              </a:defRPr>
            </a:lvl4pPr>
            <a:lvl5pPr algn="ctr">
              <a:defRPr>
                <a:solidFill>
                  <a:srgbClr val="EBEBEB"/>
                </a:solidFill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229" name="BlkNest-FullLogoColor-w-Company-DBG.png" descr="BlkNest-FullLogoColor-w-Company-DB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72564" y="1086926"/>
            <a:ext cx="6038872" cy="197672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lide Number"/>
          <p:cNvSpPr txBox="1"/>
          <p:nvPr>
            <p:ph type="sldNum" sz="quarter" idx="2"/>
          </p:nvPr>
        </p:nvSpPr>
        <p:spPr>
          <a:xfrm>
            <a:off x="22567900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6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7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xfrm>
            <a:off x="22542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6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7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4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5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5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6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xfrm>
            <a:off x="22669500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5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xfrm>
            <a:off x="22555200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ection Title"/>
          <p:cNvSpPr txBox="1"/>
          <p:nvPr>
            <p:ph type="title" hasCustomPrompt="1"/>
          </p:nvPr>
        </p:nvSpPr>
        <p:spPr>
          <a:xfrm>
            <a:off x="1206496" y="4726248"/>
            <a:ext cx="5326855" cy="3029157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EBEBE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22669500" y="13085233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6" name="Body Level One…"/>
          <p:cNvSpPr txBox="1"/>
          <p:nvPr>
            <p:ph type="body" idx="1" hasCustomPrompt="1"/>
          </p:nvPr>
        </p:nvSpPr>
        <p:spPr>
          <a:xfrm>
            <a:off x="8531792" y="930801"/>
            <a:ext cx="14645708" cy="1136610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97" name="BlkNest-FullLogoColor-w-Company-DBG.png" descr="BlkNest-FullLogoColor-w-Company-DBG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601435" y="10622867"/>
            <a:ext cx="4536977" cy="14851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4" name="BlkNest-FullLogoColor-w-Company-DBG.png" descr="BlkNest-FullLogoColor-w-Company-DB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9218" y="12877741"/>
            <a:ext cx="1946585" cy="63718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2542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D5D5D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2A9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2A9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2A9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2A9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2A9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2A9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2A9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2A9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2A9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business@blknest.com" TargetMode="External"/><Relationship Id="rId3" Type="http://schemas.openxmlformats.org/officeDocument/2006/relationships/image" Target="../media/image1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Anthony McFadden | 2026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Anthony McFadden | 2026</a:t>
            </a:r>
          </a:p>
        </p:txBody>
      </p:sp>
      <p:sp>
        <p:nvSpPr>
          <p:cNvPr id="247" name="BlkNest Investor Deck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BlkNest Investor Deck</a:t>
            </a:r>
          </a:p>
        </p:txBody>
      </p:sp>
      <p:sp>
        <p:nvSpPr>
          <p:cNvPr id="248" name="Empowering Renters. Building Stability. Unlocking Opportunity.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Empowering Renters. Building Stability. Unlocking Opportunity.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Expense &amp; As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Expense &amp; Ask</a:t>
            </a:r>
          </a:p>
        </p:txBody>
      </p:sp>
      <p:sp>
        <p:nvSpPr>
          <p:cNvPr id="334" name="Funding ask: $250K-$300K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i="1"/>
            </a:pPr>
            <a:r>
              <a:t>Funding ask: </a:t>
            </a:r>
            <a:r>
              <a:rPr b="1">
                <a:solidFill>
                  <a:srgbClr val="4E7A27"/>
                </a:solidFill>
              </a:rPr>
              <a:t>$250K-$300K</a:t>
            </a:r>
            <a:endParaRPr b="1">
              <a:solidFill>
                <a:srgbClr val="4E7A27"/>
              </a:solidFill>
            </a:endParaRPr>
          </a:p>
          <a:p>
            <a:pPr marL="0" indent="0" algn="ctr">
              <a:buSzTx/>
              <a:buNone/>
              <a:defRPr i="1"/>
            </a:pPr>
            <a:r>
              <a:t>Supports people, tech, outreach, travel and execution.</a:t>
            </a:r>
          </a:p>
        </p:txBody>
      </p:sp>
      <p:sp>
        <p:nvSpPr>
          <p:cNvPr id="3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723911F8-CF83-4B47-9AD2-F8968A6549C7.png" descr="723911F8-CF83-4B47-9AD2-F8968A6549C7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1315" r="0" b="11315"/>
          <a:stretch>
            <a:fillRect/>
          </a:stretch>
        </p:blipFill>
        <p:spPr>
          <a:xfrm>
            <a:off x="-29873" y="-1"/>
            <a:ext cx="24443755" cy="12607977"/>
          </a:xfrm>
          <a:prstGeom prst="rect">
            <a:avLst/>
          </a:prstGeom>
        </p:spPr>
      </p:pic>
      <p:pic>
        <p:nvPicPr>
          <p:cNvPr id="338" name="BlkNest-Presentation-Bkgd-Bottom-Transparent.png" descr="BlkNest-Presentation-Bkgd-Bottom-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BlkNest-FullLogoColor-w-Company-DBG.png" descr="BlkNest-FullLogoColor-w-Company-DB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8129" y="12872805"/>
            <a:ext cx="2062305" cy="675062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1" name="Impa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Impact</a:t>
            </a:r>
          </a:p>
        </p:txBody>
      </p:sp>
      <p:sp>
        <p:nvSpPr>
          <p:cNvPr id="342" name="Stronger credit…"/>
          <p:cNvSpPr txBox="1"/>
          <p:nvPr>
            <p:ph type="body" idx="1"/>
          </p:nvPr>
        </p:nvSpPr>
        <p:spPr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/>
            <a:r>
              <a:t>Stronger credit</a:t>
            </a:r>
          </a:p>
          <a:p>
            <a:pPr/>
            <a:r>
              <a:t>Reduced housing instability</a:t>
            </a:r>
          </a:p>
          <a:p>
            <a:pPr/>
            <a:r>
              <a:t>Economic mobility</a:t>
            </a:r>
          </a:p>
          <a:p>
            <a:pPr/>
            <a:r>
              <a:t>Stronger communities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all to A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Call to Action</a:t>
            </a:r>
          </a:p>
        </p:txBody>
      </p:sp>
      <p:sp>
        <p:nvSpPr>
          <p:cNvPr id="345" name="Partner with BlkNest to turn rent into opportunity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i="1"/>
            </a:lvl1pPr>
          </a:lstStyle>
          <a:p>
            <a:pPr/>
            <a:r>
              <a:t>Partner with BlkNest to turn rent into opportunity.</a:t>
            </a:r>
          </a:p>
        </p:txBody>
      </p:sp>
      <p:sp>
        <p:nvSpPr>
          <p:cNvPr id="3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BlkNest Financial Services LLC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 defTabSz="767715">
              <a:defRPr i="1" sz="5115"/>
            </a:lvl1pPr>
          </a:lstStyle>
          <a:p>
            <a:pPr/>
            <a:r>
              <a:t>BlkNest Financial Services LLC</a:t>
            </a:r>
          </a:p>
        </p:txBody>
      </p:sp>
      <p:sp>
        <p:nvSpPr>
          <p:cNvPr id="349" name="Atlanta, GA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Atlanta, GA</a:t>
            </a:r>
          </a:p>
          <a:p>
            <a:pPr marL="0" indent="0" algn="ctr">
              <a:buSzTx/>
              <a:buNone/>
            </a:pPr>
            <a:r>
              <a:rPr u="sng">
                <a:hlinkClick r:id="rId2" invalidUrl="" action="" tgtFrame="" tooltip="" history="1" highlightClick="0" endSnd="0"/>
              </a:rPr>
              <a:t>business@blknest.com</a:t>
            </a:r>
          </a:p>
          <a:p>
            <a:pPr marL="0" indent="0" algn="ctr">
              <a:buSzTx/>
              <a:buNone/>
            </a:pPr>
            <a:r>
              <a:t>https://blknest.com</a:t>
            </a:r>
          </a:p>
        </p:txBody>
      </p:sp>
      <p:pic>
        <p:nvPicPr>
          <p:cNvPr id="350" name="749D3A57-F429-41C4-9C81-F436986C4D8B.png" descr="749D3A57-F429-41C4-9C81-F436986C4D8B.png"/>
          <p:cNvPicPr>
            <a:picLocks noChangeAspect="1"/>
          </p:cNvPicPr>
          <p:nvPr>
            <p:ph type="pic" idx="22"/>
          </p:nvPr>
        </p:nvPicPr>
        <p:blipFill>
          <a:blip r:embed="rId3">
            <a:extLst/>
          </a:blip>
          <a:srcRect l="0" t="0" r="0" b="31676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351" name="Conta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Contact</a:t>
            </a:r>
          </a:p>
        </p:txBody>
      </p:sp>
      <p:sp>
        <p:nvSpPr>
          <p:cNvPr id="3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he E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End</a:t>
            </a:r>
          </a:p>
        </p:txBody>
      </p:sp>
      <p:sp>
        <p:nvSpPr>
          <p:cNvPr id="355" name="Questions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b="1" sz="7200"/>
            </a:lvl1pPr>
          </a:lstStyle>
          <a:p>
            <a:pPr/>
            <a: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amilies pay rent every month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i="1"/>
            </a:pPr>
            <a:r>
              <a:t>Families pay rent every month.</a:t>
            </a:r>
          </a:p>
          <a:p>
            <a:pPr>
              <a:defRPr i="1"/>
            </a:pPr>
            <a:r>
              <a:t>But rent rarely builds financial strength.</a:t>
            </a:r>
          </a:p>
          <a:p>
            <a:pPr>
              <a:defRPr i="1"/>
            </a:pPr>
            <a:r>
              <a:t>BlkNest changes that.</a:t>
            </a:r>
          </a:p>
        </p:txBody>
      </p:sp>
      <p:pic>
        <p:nvPicPr>
          <p:cNvPr id="251" name="CE4B8973-6142-4A7D-B48A-A82DB880C661.png" descr="CE4B8973-6142-4A7D-B48A-A82DB880C661.pn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2703" t="0" r="2703" b="0"/>
          <a:stretch>
            <a:fillRect/>
          </a:stretch>
        </p:blipFill>
        <p:spPr>
          <a:xfrm>
            <a:off x="12191999" y="3010949"/>
            <a:ext cx="10916874" cy="7694003"/>
          </a:xfrm>
          <a:prstGeom prst="rect">
            <a:avLst/>
          </a:prstGeom>
        </p:spPr>
      </p:pic>
      <p:sp>
        <p:nvSpPr>
          <p:cNvPr id="252" name="The Sto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Story</a:t>
            </a:r>
          </a:p>
        </p:txBody>
      </p:sp>
      <p:sp>
        <p:nvSpPr>
          <p:cNvPr id="253" name="Slide Number"/>
          <p:cNvSpPr txBox="1"/>
          <p:nvPr>
            <p:ph type="sldNum" sz="quarter" idx="2"/>
          </p:nvPr>
        </p:nvSpPr>
        <p:spPr>
          <a:xfrm>
            <a:off x="22606051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nt is the largest bill for most families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Rent is the largest bill for most families.</a:t>
            </a:r>
          </a:p>
          <a:p>
            <a:pPr/>
            <a:r>
              <a:t>Rent rarely counts toward credit.</a:t>
            </a:r>
          </a:p>
          <a:p>
            <a:pPr/>
            <a:r>
              <a:t>No credit = reduced opportunities</a:t>
            </a:r>
          </a:p>
        </p:txBody>
      </p:sp>
      <p:pic>
        <p:nvPicPr>
          <p:cNvPr id="256" name="612BC008-F926-4F16-8E0B-48DE0569E657.png" descr="612BC008-F926-4F16-8E0B-48DE0569E657.pn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1212" t="0" r="1212" b="0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257" name="Th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Problem</a:t>
            </a:r>
          </a:p>
        </p:txBody>
      </p:sp>
      <p:sp>
        <p:nvSpPr>
          <p:cNvPr id="258" name="Slide Number"/>
          <p:cNvSpPr txBox="1"/>
          <p:nvPr>
            <p:ph type="sldNum" sz="quarter" idx="2"/>
          </p:nvPr>
        </p:nvSpPr>
        <p:spPr>
          <a:xfrm>
            <a:off x="22606051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Why Now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Why Now?</a:t>
            </a:r>
          </a:p>
        </p:txBody>
      </p:sp>
      <p:sp>
        <p:nvSpPr>
          <p:cNvPr id="261" name="Slide Number"/>
          <p:cNvSpPr txBox="1"/>
          <p:nvPr>
            <p:ph type="sldNum" sz="quarter" idx="2"/>
          </p:nvPr>
        </p:nvSpPr>
        <p:spPr>
          <a:xfrm>
            <a:off x="22606051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2" name="Rising living cost"/>
          <p:cNvSpPr/>
          <p:nvPr/>
        </p:nvSpPr>
        <p:spPr>
          <a:xfrm>
            <a:off x="1511552" y="4788533"/>
            <a:ext cx="4138933" cy="4138934"/>
          </a:xfrm>
          <a:prstGeom prst="ellipse">
            <a:avLst/>
          </a:prstGeom>
          <a:solidFill>
            <a:srgbClr val="669D34"/>
          </a:solidFill>
          <a:ln w="12700">
            <a:miter lim="400000"/>
          </a:ln>
          <a:effectLst>
            <a:reflection blurRad="0" stA="20228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Rising living cost</a:t>
            </a:r>
          </a:p>
        </p:txBody>
      </p:sp>
      <p:sp>
        <p:nvSpPr>
          <p:cNvPr id="263" name="Eviction Risk"/>
          <p:cNvSpPr/>
          <p:nvPr/>
        </p:nvSpPr>
        <p:spPr>
          <a:xfrm>
            <a:off x="7252206" y="4788533"/>
            <a:ext cx="4138933" cy="4138934"/>
          </a:xfrm>
          <a:prstGeom prst="ellipse">
            <a:avLst/>
          </a:prstGeom>
          <a:solidFill>
            <a:srgbClr val="669D34"/>
          </a:solidFill>
          <a:ln w="12700">
            <a:miter lim="400000"/>
          </a:ln>
          <a:effectLst>
            <a:reflection blurRad="0" stA="20215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Eviction Risk</a:t>
            </a:r>
          </a:p>
        </p:txBody>
      </p:sp>
      <p:sp>
        <p:nvSpPr>
          <p:cNvPr id="264" name="Economic Instability"/>
          <p:cNvSpPr/>
          <p:nvPr/>
        </p:nvSpPr>
        <p:spPr>
          <a:xfrm>
            <a:off x="12992860" y="4788533"/>
            <a:ext cx="4138934" cy="4138934"/>
          </a:xfrm>
          <a:prstGeom prst="ellipse">
            <a:avLst/>
          </a:prstGeom>
          <a:solidFill>
            <a:srgbClr val="669D34"/>
          </a:solidFill>
          <a:ln w="12700">
            <a:miter lim="400000"/>
          </a:ln>
          <a:effectLst>
            <a:reflection blurRad="0" stA="20215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Economic Instability</a:t>
            </a:r>
          </a:p>
        </p:txBody>
      </p:sp>
      <p:sp>
        <p:nvSpPr>
          <p:cNvPr id="265" name="Communities need real tools"/>
          <p:cNvSpPr/>
          <p:nvPr/>
        </p:nvSpPr>
        <p:spPr>
          <a:xfrm>
            <a:off x="18733515" y="4788533"/>
            <a:ext cx="4138934" cy="4138934"/>
          </a:xfrm>
          <a:prstGeom prst="ellipse">
            <a:avLst/>
          </a:prstGeom>
          <a:solidFill>
            <a:srgbClr val="669D34"/>
          </a:solidFill>
          <a:ln w="12700">
            <a:miter lim="400000"/>
          </a:ln>
          <a:effectLst>
            <a:reflection blurRad="0" stA="20215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Communities need real tools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Mission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Mission</a:t>
            </a:r>
          </a:p>
        </p:txBody>
      </p:sp>
      <p:sp>
        <p:nvSpPr>
          <p:cNvPr id="268" name="Turn rent into financial power, confidence and opportunity.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i="1"/>
            </a:lvl1pPr>
          </a:lstStyle>
          <a:p>
            <a:pPr/>
            <a:r>
              <a:t>Turn rent into financial power, confidence and opportunity.</a:t>
            </a:r>
          </a:p>
        </p:txBody>
      </p:sp>
      <p:sp>
        <p:nvSpPr>
          <p:cNvPr id="269" name="Slide Number"/>
          <p:cNvSpPr txBox="1"/>
          <p:nvPr>
            <p:ph type="sldNum" sz="quarter" idx="2"/>
          </p:nvPr>
        </p:nvSpPr>
        <p:spPr>
          <a:xfrm>
            <a:off x="22606051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Vision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Vision</a:t>
            </a:r>
          </a:p>
        </p:txBody>
      </p:sp>
      <p:sp>
        <p:nvSpPr>
          <p:cNvPr id="272" name="A world where paying rent helps build a future — not hold families back.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51205">
              <a:defRPr i="1" sz="5005"/>
            </a:lvl1pPr>
          </a:lstStyle>
          <a:p>
            <a:pPr/>
            <a:r>
              <a:t>A world where paying rent helps build a future — not hold families back.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xfrm>
            <a:off x="22606051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How BlkNest Work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How BlkNest Works?</a:t>
            </a:r>
          </a:p>
        </p:txBody>
      </p:sp>
      <p:sp>
        <p:nvSpPr>
          <p:cNvPr id="276" name="Slide Number"/>
          <p:cNvSpPr txBox="1"/>
          <p:nvPr>
            <p:ph type="sldNum" sz="quarter" idx="2"/>
          </p:nvPr>
        </p:nvSpPr>
        <p:spPr>
          <a:xfrm>
            <a:off x="22606051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7" name="engagement-rewards.png" descr="engagement-reward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434" y="8084275"/>
            <a:ext cx="3811053" cy="3811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rent-reporting.png" descr="rent-reporti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5066" y="2961252"/>
            <a:ext cx="3811789" cy="3811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artnerships.png" descr="partnership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24455" y="8086944"/>
            <a:ext cx="3805716" cy="3805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financial-empowerment-tools.png" descr="financial-empowerment-tool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24735" y="2964568"/>
            <a:ext cx="3805156" cy="3805156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Rent Reporting"/>
          <p:cNvSpPr txBox="1"/>
          <p:nvPr>
            <p:ph type="body" sz="quarter" idx="4294967295"/>
          </p:nvPr>
        </p:nvSpPr>
        <p:spPr>
          <a:xfrm>
            <a:off x="5335732" y="3592895"/>
            <a:ext cx="5255545" cy="2548503"/>
          </a:xfrm>
          <a:prstGeom prst="rect">
            <a:avLst/>
          </a:prstGeom>
        </p:spPr>
        <p:txBody>
          <a:bodyPr anchor="ctr"/>
          <a:lstStyle/>
          <a:p>
            <a:pPr/>
            <a:r>
              <a:t>Rent Reporting</a:t>
            </a:r>
          </a:p>
        </p:txBody>
      </p:sp>
      <p:sp>
        <p:nvSpPr>
          <p:cNvPr id="282" name="Engagement &amp; Rewards"/>
          <p:cNvSpPr txBox="1"/>
          <p:nvPr/>
        </p:nvSpPr>
        <p:spPr>
          <a:xfrm>
            <a:off x="5335732" y="8715550"/>
            <a:ext cx="5255545" cy="254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609600" indent="-609600">
              <a:buSzPct val="123000"/>
              <a:buChar char="•"/>
            </a:lvl1pPr>
          </a:lstStyle>
          <a:p>
            <a:pPr/>
            <a:r>
              <a:t>Engagement &amp; Rewards</a:t>
            </a:r>
          </a:p>
        </p:txBody>
      </p:sp>
      <p:sp>
        <p:nvSpPr>
          <p:cNvPr id="283" name="Financial empowerment tools"/>
          <p:cNvSpPr txBox="1"/>
          <p:nvPr/>
        </p:nvSpPr>
        <p:spPr>
          <a:xfrm>
            <a:off x="16278197" y="3592895"/>
            <a:ext cx="5255545" cy="254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609600" indent="-609600">
              <a:buSzPct val="123000"/>
              <a:buChar char="•"/>
            </a:lvl1pPr>
          </a:lstStyle>
          <a:p>
            <a:pPr/>
            <a:r>
              <a:t>Financial empowerment tools</a:t>
            </a:r>
          </a:p>
        </p:txBody>
      </p:sp>
      <p:sp>
        <p:nvSpPr>
          <p:cNvPr id="284" name="Partnerships"/>
          <p:cNvSpPr txBox="1"/>
          <p:nvPr/>
        </p:nvSpPr>
        <p:spPr>
          <a:xfrm>
            <a:off x="16278197" y="8715550"/>
            <a:ext cx="5255545" cy="254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609600" indent="-609600">
              <a:buSzPct val="123000"/>
              <a:buChar char="•"/>
            </a:lvl1pPr>
          </a:lstStyle>
          <a:p>
            <a:pPr/>
            <a:r>
              <a:t>Partnerships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Market Opportunity &amp; Growth Pa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Market Opportunity &amp; Growth Path</a:t>
            </a:r>
          </a:p>
        </p:txBody>
      </p:sp>
      <p:sp>
        <p:nvSpPr>
          <p:cNvPr id="287" name="Start focused → scale responsibly → deliver measurable national impact.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 defTabSz="742950">
              <a:defRPr sz="4950"/>
            </a:lvl1pPr>
          </a:lstStyle>
          <a:p>
            <a:pPr/>
            <a:r>
              <a:t>Start focused → scale responsibly → deliver measurable national impact.</a:t>
            </a:r>
          </a:p>
        </p:txBody>
      </p:sp>
      <p:sp>
        <p:nvSpPr>
          <p:cNvPr id="288" name="Pilot - Atlanta (Year 1)"/>
          <p:cNvSpPr txBox="1"/>
          <p:nvPr>
            <p:ph type="body" sz="quarter" idx="1"/>
          </p:nvPr>
        </p:nvSpPr>
        <p:spPr>
          <a:xfrm>
            <a:off x="1177005" y="3927094"/>
            <a:ext cx="6771272" cy="730465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0042A9"/>
                </a:solidFill>
              </a:defRPr>
            </a:lvl1pPr>
          </a:lstStyle>
          <a:p>
            <a:pPr/>
            <a:r>
              <a:t>Pilot - Atlanta (Year 1)</a:t>
            </a:r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xfrm>
            <a:off x="22606051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0" name="City of Atlanta (Year 2)"/>
          <p:cNvSpPr txBox="1"/>
          <p:nvPr/>
        </p:nvSpPr>
        <p:spPr>
          <a:xfrm>
            <a:off x="1253645" y="8094978"/>
            <a:ext cx="6074361" cy="730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C4BC00"/>
                </a:solidFill>
              </a:defRPr>
            </a:lvl1pPr>
          </a:lstStyle>
          <a:p>
            <a:pPr/>
            <a:r>
              <a:t>City of Atlanta (Year 2)</a:t>
            </a:r>
          </a:p>
        </p:txBody>
      </p:sp>
      <p:sp>
        <p:nvSpPr>
          <p:cNvPr id="291" name="150-300 renters served…"/>
          <p:cNvSpPr txBox="1"/>
          <p:nvPr/>
        </p:nvSpPr>
        <p:spPr>
          <a:xfrm>
            <a:off x="1177005" y="4797984"/>
            <a:ext cx="6694311" cy="265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41376" indent="-341376" defTabSz="1365469">
              <a:spcBef>
                <a:spcPts val="2500"/>
              </a:spcBef>
              <a:buSzPct val="123000"/>
              <a:buChar char="•"/>
              <a:defRPr b="1" sz="2688"/>
            </a:pPr>
            <a:r>
              <a:t>150-300 renters served</a:t>
            </a:r>
          </a:p>
          <a:p>
            <a:pPr marL="341376" indent="-341376" defTabSz="1365469">
              <a:spcBef>
                <a:spcPts val="2500"/>
              </a:spcBef>
              <a:buSzPct val="123000"/>
              <a:buChar char="•"/>
              <a:defRPr b="1" sz="2688"/>
            </a:pPr>
            <a:r>
              <a:t>~120–250 landlords</a:t>
            </a:r>
          </a:p>
          <a:p>
            <a:pPr marL="341376" indent="-341376" defTabSz="1365469">
              <a:spcBef>
                <a:spcPts val="2500"/>
              </a:spcBef>
              <a:buSzPct val="123000"/>
              <a:buChar char="•"/>
              <a:defRPr b="1" sz="2688"/>
            </a:pPr>
            <a:r>
              <a:t>5–10 brokerage firms</a:t>
            </a:r>
          </a:p>
          <a:p>
            <a:pPr marL="341376" indent="-341376" defTabSz="1365469">
              <a:spcBef>
                <a:spcPts val="2500"/>
              </a:spcBef>
              <a:buSzPct val="123000"/>
              <a:buChar char="•"/>
              <a:defRPr sz="2688"/>
            </a:pPr>
            <a:r>
              <a:t>Proof of impact + operational validation</a:t>
            </a:r>
          </a:p>
        </p:txBody>
      </p:sp>
      <p:sp>
        <p:nvSpPr>
          <p:cNvPr id="292" name="State of Georgia (Years 2-3)"/>
          <p:cNvSpPr txBox="1"/>
          <p:nvPr/>
        </p:nvSpPr>
        <p:spPr>
          <a:xfrm>
            <a:off x="16435723" y="3917151"/>
            <a:ext cx="5942513" cy="868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00735">
              <a:lnSpc>
                <a:spcPct val="100000"/>
              </a:lnSpc>
              <a:spcBef>
                <a:spcPts val="0"/>
              </a:spcBef>
              <a:defRPr b="1" sz="3492">
                <a:solidFill>
                  <a:srgbClr val="4E7A27"/>
                </a:solidFill>
              </a:defRPr>
            </a:lvl1pPr>
          </a:lstStyle>
          <a:p>
            <a:pPr/>
            <a:r>
              <a:t>State of Georgia (Years 2-3)</a:t>
            </a:r>
          </a:p>
        </p:txBody>
      </p:sp>
      <p:sp>
        <p:nvSpPr>
          <p:cNvPr id="293" name="National Impact (Years 3-5)"/>
          <p:cNvSpPr txBox="1"/>
          <p:nvPr/>
        </p:nvSpPr>
        <p:spPr>
          <a:xfrm>
            <a:off x="16367345" y="7754433"/>
            <a:ext cx="6025548" cy="726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E22400"/>
                </a:solidFill>
              </a:defRPr>
            </a:lvl1pPr>
          </a:lstStyle>
          <a:p>
            <a:pPr/>
            <a:r>
              <a:t>National Impact (Years 3-5)</a:t>
            </a:r>
          </a:p>
        </p:txBody>
      </p:sp>
      <p:sp>
        <p:nvSpPr>
          <p:cNvPr id="294" name="~ 250,000-300,000 renter households…"/>
          <p:cNvSpPr txBox="1"/>
          <p:nvPr/>
        </p:nvSpPr>
        <p:spPr>
          <a:xfrm>
            <a:off x="1276415" y="8945566"/>
            <a:ext cx="7134944" cy="293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16991" indent="-316991" defTabSz="1267936">
              <a:spcBef>
                <a:spcPts val="2300"/>
              </a:spcBef>
              <a:buSzPct val="123000"/>
              <a:buChar char="•"/>
              <a:defRPr b="1" sz="2496"/>
            </a:pPr>
            <a:r>
              <a:t>~ 250,000-300,000 renter households</a:t>
            </a:r>
          </a:p>
          <a:p>
            <a:pPr marL="316991" indent="-316991" defTabSz="1267936">
              <a:spcBef>
                <a:spcPts val="2300"/>
              </a:spcBef>
              <a:buSzPct val="123000"/>
              <a:buChar char="•"/>
              <a:defRPr sz="2496"/>
            </a:pPr>
            <a:r>
              <a:t>Target adoption: </a:t>
            </a:r>
            <a:r>
              <a:rPr b="1"/>
              <a:t>1–3% → 2,500–9,000 renters</a:t>
            </a:r>
            <a:endParaRPr b="1"/>
          </a:p>
          <a:p>
            <a:pPr marL="316991" indent="-316991" defTabSz="1267936">
              <a:spcBef>
                <a:spcPts val="2300"/>
              </a:spcBef>
              <a:buSzPct val="123000"/>
              <a:buChar char="•"/>
              <a:defRPr b="1" sz="2496"/>
            </a:pPr>
            <a:r>
              <a:t>~2,000–6,000 landlords</a:t>
            </a:r>
          </a:p>
          <a:p>
            <a:pPr marL="316991" indent="-316991" defTabSz="1267936">
              <a:spcBef>
                <a:spcPts val="2300"/>
              </a:spcBef>
              <a:buSzPct val="123000"/>
              <a:buChar char="•"/>
              <a:defRPr b="1" sz="2496"/>
            </a:pPr>
            <a:r>
              <a:t>25–50 brokerage firms</a:t>
            </a:r>
          </a:p>
        </p:txBody>
      </p:sp>
      <p:sp>
        <p:nvSpPr>
          <p:cNvPr id="295" name="44+ million renter households…"/>
          <p:cNvSpPr txBox="1"/>
          <p:nvPr/>
        </p:nvSpPr>
        <p:spPr>
          <a:xfrm>
            <a:off x="16435723" y="8596039"/>
            <a:ext cx="6674561" cy="2735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292607" indent="-292607" defTabSz="1170402">
              <a:spcBef>
                <a:spcPts val="2100"/>
              </a:spcBef>
              <a:buSzPct val="123000"/>
              <a:buChar char="•"/>
              <a:defRPr b="1" sz="2304"/>
            </a:pPr>
            <a:r>
              <a:t>44+ million renter households</a:t>
            </a:r>
          </a:p>
          <a:p>
            <a:pPr marL="292607" indent="-292607" defTabSz="1170402">
              <a:spcBef>
                <a:spcPts val="2100"/>
              </a:spcBef>
              <a:buSzPct val="123000"/>
              <a:buChar char="•"/>
              <a:defRPr sz="2304"/>
            </a:pPr>
            <a:r>
              <a:t>Target adoption: </a:t>
            </a:r>
            <a:r>
              <a:rPr b="1"/>
              <a:t>0.5-1% → 220,000 - 440,000 renters</a:t>
            </a:r>
            <a:endParaRPr b="1"/>
          </a:p>
          <a:p>
            <a:pPr marL="292607" indent="-292607" defTabSz="1170402">
              <a:spcBef>
                <a:spcPts val="2100"/>
              </a:spcBef>
              <a:buSzPct val="123000"/>
              <a:buChar char="•"/>
              <a:defRPr sz="2304"/>
            </a:pPr>
            <a:r>
              <a:rPr b="1"/>
              <a:t>~150,000–300,000 landlords</a:t>
            </a:r>
            <a:endParaRPr b="1"/>
          </a:p>
          <a:p>
            <a:pPr marL="292607" indent="-292607" defTabSz="1170402">
              <a:spcBef>
                <a:spcPts val="2100"/>
              </a:spcBef>
              <a:buSzPct val="123000"/>
              <a:buChar char="•"/>
              <a:defRPr sz="2304"/>
            </a:pPr>
            <a:r>
              <a:rPr b="1"/>
              <a:t>400–800+ brokerage firms</a:t>
            </a:r>
          </a:p>
        </p:txBody>
      </p:sp>
      <p:sp>
        <p:nvSpPr>
          <p:cNvPr id="296" name="~1.6-1.8 million renter households…"/>
          <p:cNvSpPr txBox="1"/>
          <p:nvPr/>
        </p:nvSpPr>
        <p:spPr>
          <a:xfrm>
            <a:off x="16512685" y="4797984"/>
            <a:ext cx="6615157" cy="2430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280415" indent="-280415" defTabSz="1121635">
              <a:spcBef>
                <a:spcPts val="2000"/>
              </a:spcBef>
              <a:buSzPct val="123000"/>
              <a:buChar char="•"/>
              <a:defRPr b="1" sz="2208"/>
            </a:pPr>
            <a:r>
              <a:t>~1.6-1.8 million renter households</a:t>
            </a:r>
          </a:p>
          <a:p>
            <a:pPr marL="280415" indent="-280415" defTabSz="1121635">
              <a:spcBef>
                <a:spcPts val="2000"/>
              </a:spcBef>
              <a:buSzPct val="123000"/>
              <a:buChar char="•"/>
              <a:defRPr sz="2208"/>
            </a:pPr>
            <a:r>
              <a:t>Target adoption: </a:t>
            </a:r>
            <a:r>
              <a:rPr b="1"/>
              <a:t>1–3% → 16,000–54,000 renters</a:t>
            </a:r>
            <a:endParaRPr b="1"/>
          </a:p>
          <a:p>
            <a:pPr marL="280415" indent="-280415" defTabSz="1121635">
              <a:spcBef>
                <a:spcPts val="2000"/>
              </a:spcBef>
              <a:buSzPct val="123000"/>
              <a:buChar char="•"/>
              <a:defRPr b="1" sz="2208"/>
            </a:pPr>
            <a:r>
              <a:t>~12,000–40,000 landlords</a:t>
            </a:r>
          </a:p>
          <a:p>
            <a:pPr marL="280415" indent="-280415" defTabSz="1121635">
              <a:spcBef>
                <a:spcPts val="2000"/>
              </a:spcBef>
              <a:buSzPct val="123000"/>
              <a:buChar char="•"/>
              <a:defRPr b="1" sz="2208"/>
            </a:pPr>
            <a:r>
              <a:t>60–120 brokerage firms</a:t>
            </a:r>
          </a:p>
        </p:txBody>
      </p:sp>
      <p:pic>
        <p:nvPicPr>
          <p:cNvPr id="297" name="market.png" descr="marke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46927" y="3850045"/>
            <a:ext cx="7890146" cy="77339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  <a:reflection blurRad="0" stA="19807" stPos="0" endA="0" endPos="40000" dist="0" dir="5400000" fadeDir="5400000" sx="100000" sy="-100000" kx="0" ky="0" algn="bl" rotWithShape="0"/>
          </a:effectLst>
        </p:spPr>
      </p:pic>
      <p:sp>
        <p:nvSpPr>
          <p:cNvPr id="298" name="Assumptions…"/>
          <p:cNvSpPr txBox="1"/>
          <p:nvPr/>
        </p:nvSpPr>
        <p:spPr>
          <a:xfrm>
            <a:off x="16435722" y="11446919"/>
            <a:ext cx="4055986" cy="1071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333756">
              <a:lnSpc>
                <a:spcPct val="100000"/>
              </a:lnSpc>
              <a:spcBef>
                <a:spcPts val="1000"/>
              </a:spcBef>
              <a:defRPr b="1" sz="1314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Assumptions</a:t>
            </a:r>
          </a:p>
          <a:p>
            <a:pPr marL="333756" indent="-231775" defTabSz="333756">
              <a:lnSpc>
                <a:spcPct val="100000"/>
              </a:lnSpc>
              <a:spcBef>
                <a:spcPts val="800"/>
              </a:spcBef>
              <a:buSzPct val="123000"/>
              <a:buFont typeface="Times New Roman"/>
              <a:buChar char="•"/>
              <a:defRPr sz="87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Landlords: majority are 1:1 with tenants, with a subset managing multiple units</a:t>
            </a:r>
          </a:p>
          <a:p>
            <a:pPr marL="333756" indent="-231775" defTabSz="333756">
              <a:lnSpc>
                <a:spcPct val="100000"/>
              </a:lnSpc>
              <a:spcBef>
                <a:spcPts val="800"/>
              </a:spcBef>
              <a:buSzPct val="123000"/>
              <a:buFont typeface="Times New Roman"/>
              <a:buChar char="•"/>
              <a:defRPr sz="87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Brokerage firms: manage many units and tenants, higher leverage accounts</a:t>
            </a:r>
          </a:p>
          <a:p>
            <a:pPr marL="333756" indent="-231775" defTabSz="333756">
              <a:lnSpc>
                <a:spcPct val="100000"/>
              </a:lnSpc>
              <a:spcBef>
                <a:spcPts val="800"/>
              </a:spcBef>
              <a:buSzPct val="123000"/>
              <a:buFont typeface="Times New Roman"/>
              <a:buChar char="•"/>
              <a:defRPr sz="87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Estimates are conservative and defensible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lide Number"/>
          <p:cNvSpPr txBox="1"/>
          <p:nvPr>
            <p:ph type="sldNum" sz="quarter" idx="2"/>
          </p:nvPr>
        </p:nvSpPr>
        <p:spPr>
          <a:xfrm>
            <a:off x="22631451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1" name="Revenue &amp; Growth"/>
          <p:cNvSpPr txBox="1"/>
          <p:nvPr>
            <p:ph type="title" idx="4294967295"/>
          </p:nvPr>
        </p:nvSpPr>
        <p:spPr>
          <a:xfrm rot="16200000">
            <a:off x="-3149921" y="6140450"/>
            <a:ext cx="10477501" cy="14351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Revenue &amp; Growth</a:t>
            </a:r>
          </a:p>
        </p:txBody>
      </p:sp>
      <p:pic>
        <p:nvPicPr>
          <p:cNvPr id="302" name="Centergraphic.png.png" descr="Centergraphic.p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8449" y="3538097"/>
            <a:ext cx="5872949" cy="587294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303" name="darkblue.png" descr="darkblu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435811" y="291522"/>
            <a:ext cx="7620001" cy="47625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304" name="lightblue.png" descr="lightblu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5811" y="7888396"/>
            <a:ext cx="7620001" cy="47625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305" name="goldpanel.png" descr="goldpane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97714" y="291522"/>
            <a:ext cx="7620001" cy="47625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306" name="redpanel.png" descr="redpane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97714" y="7888395"/>
            <a:ext cx="7620001" cy="47625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307" name="Line"/>
          <p:cNvSpPr/>
          <p:nvPr/>
        </p:nvSpPr>
        <p:spPr>
          <a:xfrm flipH="1">
            <a:off x="14106591" y="4217604"/>
            <a:ext cx="962143" cy="765195"/>
          </a:xfrm>
          <a:prstGeom prst="line">
            <a:avLst/>
          </a:prstGeom>
          <a:ln w="63500">
            <a:solidFill>
              <a:srgbClr val="A67B01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8" name="Line"/>
          <p:cNvSpPr/>
          <p:nvPr/>
        </p:nvSpPr>
        <p:spPr>
          <a:xfrm flipH="1" flipV="1">
            <a:off x="14141721" y="7765039"/>
            <a:ext cx="891881" cy="891881"/>
          </a:xfrm>
          <a:prstGeom prst="line">
            <a:avLst/>
          </a:prstGeom>
          <a:ln w="63500">
            <a:solidFill>
              <a:srgbClr val="B51A00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9" name="Line"/>
          <p:cNvSpPr/>
          <p:nvPr/>
        </p:nvSpPr>
        <p:spPr>
          <a:xfrm flipV="1">
            <a:off x="10070366" y="7888465"/>
            <a:ext cx="1036173" cy="645029"/>
          </a:xfrm>
          <a:prstGeom prst="line">
            <a:avLst/>
          </a:prstGeom>
          <a:ln w="63500">
            <a:solidFill>
              <a:srgbClr val="0056D6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0" name="Line"/>
          <p:cNvSpPr/>
          <p:nvPr/>
        </p:nvSpPr>
        <p:spPr>
          <a:xfrm>
            <a:off x="9859260" y="4208411"/>
            <a:ext cx="1045462" cy="783581"/>
          </a:xfrm>
          <a:prstGeom prst="line">
            <a:avLst/>
          </a:prstGeom>
          <a:ln w="63500">
            <a:solidFill>
              <a:srgbClr val="012F7B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1" name="Year 2: Atlanta Expansion"/>
          <p:cNvSpPr txBox="1"/>
          <p:nvPr>
            <p:ph type="body" sz="quarter" idx="4294967295"/>
          </p:nvPr>
        </p:nvSpPr>
        <p:spPr>
          <a:xfrm>
            <a:off x="4316857" y="816717"/>
            <a:ext cx="5857909" cy="633013"/>
          </a:xfrm>
          <a:prstGeom prst="rect">
            <a:avLst/>
          </a:prstGeom>
        </p:spPr>
        <p:txBody>
          <a:bodyPr/>
          <a:lstStyle>
            <a:lvl1pPr marL="0" indent="0" algn="ctr" defTabSz="1779987">
              <a:spcBef>
                <a:spcPts val="3200"/>
              </a:spcBef>
              <a:buSzTx/>
              <a:buNone/>
              <a:defRPr b="1" sz="3504">
                <a:solidFill>
                  <a:srgbClr val="EBEBEB"/>
                </a:solidFill>
              </a:defRPr>
            </a:lvl1pPr>
          </a:lstStyle>
          <a:p>
            <a:pPr/>
            <a:r>
              <a:t>Year 2: Atlanta Expansion</a:t>
            </a:r>
          </a:p>
        </p:txBody>
      </p:sp>
      <p:sp>
        <p:nvSpPr>
          <p:cNvPr id="312" name="Year 4: Regional Growth"/>
          <p:cNvSpPr txBox="1"/>
          <p:nvPr/>
        </p:nvSpPr>
        <p:spPr>
          <a:xfrm>
            <a:off x="15384648" y="704813"/>
            <a:ext cx="5246134" cy="856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1779987">
              <a:spcBef>
                <a:spcPts val="3200"/>
              </a:spcBef>
              <a:defRPr b="1" sz="3504">
                <a:solidFill>
                  <a:srgbClr val="EBEBEB"/>
                </a:solidFill>
              </a:defRPr>
            </a:lvl1pPr>
          </a:lstStyle>
          <a:p>
            <a:pPr/>
            <a:r>
              <a:t>Year 4: Regional Growth</a:t>
            </a:r>
          </a:p>
        </p:txBody>
      </p:sp>
      <p:sp>
        <p:nvSpPr>
          <p:cNvPr id="313" name="Year 3: Georgia Statewide"/>
          <p:cNvSpPr txBox="1"/>
          <p:nvPr/>
        </p:nvSpPr>
        <p:spPr>
          <a:xfrm>
            <a:off x="4645278" y="8284539"/>
            <a:ext cx="5201068" cy="680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1658070">
              <a:spcBef>
                <a:spcPts val="3000"/>
              </a:spcBef>
              <a:defRPr b="1" sz="3264">
                <a:solidFill>
                  <a:srgbClr val="EBEBEB"/>
                </a:solidFill>
              </a:defRPr>
            </a:lvl1pPr>
          </a:lstStyle>
          <a:p>
            <a:pPr/>
            <a:r>
              <a:t>Year 3: Georgia Statewide</a:t>
            </a:r>
          </a:p>
        </p:txBody>
      </p:sp>
      <p:sp>
        <p:nvSpPr>
          <p:cNvPr id="314" name="Year 5: National Momentum"/>
          <p:cNvSpPr txBox="1"/>
          <p:nvPr/>
        </p:nvSpPr>
        <p:spPr>
          <a:xfrm>
            <a:off x="15233994" y="8261877"/>
            <a:ext cx="5547441" cy="725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1633687">
              <a:spcBef>
                <a:spcPts val="3000"/>
              </a:spcBef>
              <a:defRPr b="1" sz="3216">
                <a:solidFill>
                  <a:srgbClr val="EBEBEB"/>
                </a:solidFill>
              </a:defRPr>
            </a:lvl1pPr>
          </a:lstStyle>
          <a:p>
            <a:pPr/>
            <a:r>
              <a:t>Year 5: National Momentum</a:t>
            </a:r>
          </a:p>
        </p:txBody>
      </p:sp>
      <p:sp>
        <p:nvSpPr>
          <p:cNvPr id="315" name="Year 1: Pilot"/>
          <p:cNvSpPr txBox="1"/>
          <p:nvPr/>
        </p:nvSpPr>
        <p:spPr>
          <a:xfrm>
            <a:off x="11330685" y="4898809"/>
            <a:ext cx="2403018" cy="528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spcBef>
                <a:spcPts val="1100"/>
              </a:spcBef>
              <a:defRPr b="1" sz="2400">
                <a:solidFill>
                  <a:srgbClr val="EBEBEB"/>
                </a:solidFill>
              </a:defRPr>
            </a:lvl1pPr>
          </a:lstStyle>
          <a:p>
            <a:pPr/>
            <a:r>
              <a:t>Year 1: Pilot</a:t>
            </a:r>
          </a:p>
        </p:txBody>
      </p:sp>
      <p:sp>
        <p:nvSpPr>
          <p:cNvPr id="316" name="Total ≈ $1.02M"/>
          <p:cNvSpPr txBox="1"/>
          <p:nvPr/>
        </p:nvSpPr>
        <p:spPr>
          <a:xfrm>
            <a:off x="4555199" y="1840572"/>
            <a:ext cx="5857909" cy="633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457200">
              <a:lnSpc>
                <a:spcPct val="100000"/>
              </a:lnSpc>
              <a:spcBef>
                <a:spcPts val="1200"/>
              </a:spcBef>
              <a:defRPr b="1" sz="3200">
                <a:solidFill>
                  <a:srgbClr val="004D65"/>
                </a:solidFill>
              </a:defRPr>
            </a:lvl1pPr>
          </a:lstStyle>
          <a:p>
            <a:pPr/>
            <a:r>
              <a:t>Total ≈ $1.02M</a:t>
            </a:r>
          </a:p>
        </p:txBody>
      </p:sp>
      <p:sp>
        <p:nvSpPr>
          <p:cNvPr id="317" name="Total ≈ $18.3M"/>
          <p:cNvSpPr txBox="1"/>
          <p:nvPr/>
        </p:nvSpPr>
        <p:spPr>
          <a:xfrm>
            <a:off x="15078760" y="1824111"/>
            <a:ext cx="5857909" cy="63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457200">
              <a:lnSpc>
                <a:spcPct val="100000"/>
              </a:lnSpc>
              <a:spcBef>
                <a:spcPts val="1200"/>
              </a:spcBef>
              <a:defRPr b="1" sz="3200">
                <a:solidFill>
                  <a:srgbClr val="9BA50E"/>
                </a:solidFill>
              </a:defRPr>
            </a:lvl1pPr>
          </a:lstStyle>
          <a:p>
            <a:pPr/>
            <a:r>
              <a:t>Total ≈ $18.3M</a:t>
            </a:r>
          </a:p>
        </p:txBody>
      </p:sp>
      <p:sp>
        <p:nvSpPr>
          <p:cNvPr id="318" name="Total ≈ $4.68M"/>
          <p:cNvSpPr txBox="1"/>
          <p:nvPr/>
        </p:nvSpPr>
        <p:spPr>
          <a:xfrm>
            <a:off x="4316857" y="9463191"/>
            <a:ext cx="5857909" cy="63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457200">
              <a:lnSpc>
                <a:spcPct val="100000"/>
              </a:lnSpc>
              <a:spcBef>
                <a:spcPts val="1200"/>
              </a:spcBef>
              <a:defRPr b="1" sz="3200">
                <a:solidFill>
                  <a:srgbClr val="3A87FE"/>
                </a:solidFill>
              </a:defRPr>
            </a:lvl1pPr>
          </a:lstStyle>
          <a:p>
            <a:pPr/>
            <a:r>
              <a:t>Total ≈ $4.68M</a:t>
            </a:r>
          </a:p>
        </p:txBody>
      </p:sp>
      <p:sp>
        <p:nvSpPr>
          <p:cNvPr id="319" name="Total ≈ $60.4M"/>
          <p:cNvSpPr txBox="1"/>
          <p:nvPr/>
        </p:nvSpPr>
        <p:spPr>
          <a:xfrm>
            <a:off x="15078760" y="9463191"/>
            <a:ext cx="5857909" cy="63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457200">
              <a:lnSpc>
                <a:spcPct val="100000"/>
              </a:lnSpc>
              <a:spcBef>
                <a:spcPts val="1200"/>
              </a:spcBef>
              <a:defRPr b="1" sz="3200">
                <a:solidFill>
                  <a:srgbClr val="E22400"/>
                </a:solidFill>
              </a:defRPr>
            </a:lvl1pPr>
          </a:lstStyle>
          <a:p>
            <a:pPr/>
            <a:r>
              <a:t>Total ≈ $60.4M</a:t>
            </a:r>
          </a:p>
        </p:txBody>
      </p:sp>
      <p:sp>
        <p:nvSpPr>
          <p:cNvPr id="320" name="Total ~ $67K"/>
          <p:cNvSpPr txBox="1"/>
          <p:nvPr/>
        </p:nvSpPr>
        <p:spPr>
          <a:xfrm>
            <a:off x="11330685" y="5460124"/>
            <a:ext cx="2403018" cy="52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2145738">
              <a:spcBef>
                <a:spcPts val="900"/>
              </a:spcBef>
              <a:defRPr b="1" sz="2816">
                <a:solidFill>
                  <a:srgbClr val="C4BC00"/>
                </a:solidFill>
              </a:defRPr>
            </a:lvl1pPr>
          </a:lstStyle>
          <a:p>
            <a:pPr/>
            <a:r>
              <a:t>Total ~ $67K</a:t>
            </a:r>
          </a:p>
        </p:txBody>
      </p:sp>
      <p:sp>
        <p:nvSpPr>
          <p:cNvPr id="321" name="Tenants: $18K…"/>
          <p:cNvSpPr txBox="1"/>
          <p:nvPr/>
        </p:nvSpPr>
        <p:spPr>
          <a:xfrm>
            <a:off x="10828053" y="6021440"/>
            <a:ext cx="3553741" cy="1308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77687">
            <a:normAutofit fontScale="100000" lnSpcReduction="0"/>
          </a:bodyPr>
          <a:lstStyle/>
          <a:p>
            <a:pPr marL="304800" indent="-3048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>
                <a:solidFill>
                  <a:srgbClr val="76BB40"/>
                </a:solidFill>
              </a:defRPr>
            </a:pPr>
            <a:r>
              <a:t>Tenants: $18K</a:t>
            </a:r>
          </a:p>
          <a:p>
            <a:pPr marL="304800" indent="-3048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>
                <a:solidFill>
                  <a:srgbClr val="76BB40"/>
                </a:solidFill>
              </a:defRPr>
            </a:pPr>
            <a:r>
              <a:t>Landlords: $24K</a:t>
            </a:r>
          </a:p>
          <a:p>
            <a:pPr marL="304800" indent="-3048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>
                <a:solidFill>
                  <a:srgbClr val="76BB40"/>
                </a:solidFill>
              </a:defRPr>
            </a:pPr>
            <a:r>
              <a:t>Brokerage Firms: $25K</a:t>
            </a:r>
          </a:p>
          <a:p>
            <a:pPr marL="304800" indent="-3048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>
                <a:solidFill>
                  <a:srgbClr val="76BB40"/>
                </a:solidFill>
              </a:defRPr>
            </a:pPr>
            <a:r>
              <a:t>Platform Fees: $1.8K</a:t>
            </a:r>
          </a:p>
        </p:txBody>
      </p:sp>
      <p:sp>
        <p:nvSpPr>
          <p:cNvPr id="322" name="Tenants: $360K…"/>
          <p:cNvSpPr txBox="1"/>
          <p:nvPr/>
        </p:nvSpPr>
        <p:spPr>
          <a:xfrm>
            <a:off x="4316857" y="2869169"/>
            <a:ext cx="5857909" cy="83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206786">
            <a:normAutofit fontScale="100000" lnSpcReduction="0"/>
          </a:bodyPr>
          <a:lstStyle/>
          <a:p>
            <a:pPr marL="372533" indent="-270933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Tenants: </a:t>
            </a:r>
            <a:r>
              <a:rPr b="1">
                <a:solidFill>
                  <a:srgbClr val="669D34"/>
                </a:solidFill>
              </a:rPr>
              <a:t>$360K</a:t>
            </a:r>
          </a:p>
          <a:p>
            <a:pPr marL="372533" indent="-270933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Landlords: </a:t>
            </a:r>
            <a:r>
              <a:rPr b="1">
                <a:solidFill>
                  <a:srgbClr val="669D34"/>
                </a:solidFill>
              </a:rPr>
              <a:t>$440K</a:t>
            </a:r>
            <a:endParaRPr b="1">
              <a:solidFill>
                <a:srgbClr val="669D34"/>
              </a:solidFill>
            </a:endParaRPr>
          </a:p>
          <a:p>
            <a:pPr marL="372533" indent="-270933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Brokerage Firms: </a:t>
            </a:r>
            <a:r>
              <a:rPr b="1">
                <a:solidFill>
                  <a:srgbClr val="669D34"/>
                </a:solidFill>
              </a:rPr>
              <a:t>$180K</a:t>
            </a:r>
          </a:p>
          <a:p>
            <a:pPr marL="372533" indent="-270933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Platform Fees: </a:t>
            </a:r>
            <a:r>
              <a:rPr b="1">
                <a:solidFill>
                  <a:srgbClr val="669D34"/>
                </a:solidFill>
              </a:rPr>
              <a:t>$36K</a:t>
            </a:r>
          </a:p>
        </p:txBody>
      </p:sp>
      <p:sp>
        <p:nvSpPr>
          <p:cNvPr id="323" name="Tenants: $7.2M…"/>
          <p:cNvSpPr txBox="1"/>
          <p:nvPr/>
        </p:nvSpPr>
        <p:spPr>
          <a:xfrm>
            <a:off x="15019999" y="2864428"/>
            <a:ext cx="5857909" cy="836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206786">
            <a:normAutofit fontScale="100000" lnSpcReduction="0"/>
          </a:bodyPr>
          <a:lstStyle/>
          <a:p>
            <a:pPr marL="406400" indent="-3048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Tenants: </a:t>
            </a:r>
            <a:r>
              <a:rPr b="1">
                <a:solidFill>
                  <a:srgbClr val="669D34"/>
                </a:solidFill>
              </a:rPr>
              <a:t>$7.2M</a:t>
            </a:r>
            <a:endParaRPr b="1">
              <a:solidFill>
                <a:srgbClr val="669D34"/>
              </a:solidFill>
            </a:endParaRPr>
          </a:p>
          <a:p>
            <a:pPr marL="406400" indent="-3048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Landlords: </a:t>
            </a:r>
            <a:r>
              <a:rPr b="1">
                <a:solidFill>
                  <a:srgbClr val="669D34"/>
                </a:solidFill>
              </a:rPr>
              <a:t>$8.4M</a:t>
            </a:r>
            <a:endParaRPr b="1">
              <a:solidFill>
                <a:srgbClr val="669D34"/>
              </a:solidFill>
            </a:endParaRPr>
          </a:p>
          <a:p>
            <a:pPr marL="406400" indent="-3048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Brokerage Firms: </a:t>
            </a:r>
            <a:r>
              <a:rPr b="1">
                <a:solidFill>
                  <a:srgbClr val="669D34"/>
                </a:solidFill>
              </a:rPr>
              <a:t>$2.0M</a:t>
            </a:r>
            <a:endParaRPr b="1">
              <a:solidFill>
                <a:srgbClr val="669D34"/>
              </a:solidFill>
            </a:endParaRPr>
          </a:p>
          <a:p>
            <a:pPr marL="406400" indent="-3048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Platform Fees: </a:t>
            </a:r>
            <a:r>
              <a:rPr b="1">
                <a:solidFill>
                  <a:srgbClr val="669D34"/>
                </a:solidFill>
              </a:rPr>
              <a:t>$720K</a:t>
            </a:r>
          </a:p>
        </p:txBody>
      </p:sp>
      <p:sp>
        <p:nvSpPr>
          <p:cNvPr id="324" name="Tenants: $1.8M…"/>
          <p:cNvSpPr txBox="1"/>
          <p:nvPr/>
        </p:nvSpPr>
        <p:spPr>
          <a:xfrm>
            <a:off x="4316857" y="10594274"/>
            <a:ext cx="5857909" cy="836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206786">
            <a:normAutofit fontScale="100000" lnSpcReduction="0"/>
          </a:bodyPr>
          <a:lstStyle/>
          <a:p>
            <a:pPr marL="406400" indent="-3048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Tenants: </a:t>
            </a:r>
            <a:r>
              <a:rPr b="1">
                <a:solidFill>
                  <a:srgbClr val="669D34"/>
                </a:solidFill>
              </a:rPr>
              <a:t>$1.8M</a:t>
            </a:r>
          </a:p>
          <a:p>
            <a:pPr marL="406400" indent="-3048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Landlords: </a:t>
            </a:r>
            <a:r>
              <a:rPr b="1">
                <a:solidFill>
                  <a:srgbClr val="669D34"/>
                </a:solidFill>
              </a:rPr>
              <a:t>$2.1M</a:t>
            </a:r>
            <a:endParaRPr b="1">
              <a:solidFill>
                <a:srgbClr val="669D34"/>
              </a:solidFill>
            </a:endParaRPr>
          </a:p>
          <a:p>
            <a:pPr marL="406400" indent="-3048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Brokerage Firms: </a:t>
            </a:r>
            <a:r>
              <a:rPr b="1">
                <a:solidFill>
                  <a:srgbClr val="669D34"/>
                </a:solidFill>
              </a:rPr>
              <a:t>$600K</a:t>
            </a:r>
            <a:endParaRPr b="1">
              <a:solidFill>
                <a:srgbClr val="669D34"/>
              </a:solidFill>
            </a:endParaRPr>
          </a:p>
          <a:p>
            <a:pPr marL="406400" indent="-3048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Platform Fees: </a:t>
            </a:r>
            <a:r>
              <a:rPr b="1">
                <a:solidFill>
                  <a:srgbClr val="669D34"/>
                </a:solidFill>
              </a:rPr>
              <a:t>$180K</a:t>
            </a:r>
          </a:p>
        </p:txBody>
      </p:sp>
      <p:sp>
        <p:nvSpPr>
          <p:cNvPr id="325" name="Tenants: $24.0M…"/>
          <p:cNvSpPr txBox="1"/>
          <p:nvPr/>
        </p:nvSpPr>
        <p:spPr>
          <a:xfrm>
            <a:off x="15137257" y="10594274"/>
            <a:ext cx="5857909" cy="836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206786">
            <a:normAutofit fontScale="100000" lnSpcReduction="0"/>
          </a:bodyPr>
          <a:lstStyle/>
          <a:p>
            <a:pPr marL="508000" indent="-4064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Tenants: </a:t>
            </a:r>
            <a:r>
              <a:rPr b="1">
                <a:solidFill>
                  <a:srgbClr val="669D34"/>
                </a:solidFill>
              </a:rPr>
              <a:t>$24.0M</a:t>
            </a:r>
            <a:endParaRPr b="1">
              <a:solidFill>
                <a:srgbClr val="669D34"/>
              </a:solidFill>
            </a:endParaRPr>
          </a:p>
          <a:p>
            <a:pPr marL="508000" indent="-4064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Landlords: </a:t>
            </a:r>
            <a:r>
              <a:rPr b="1">
                <a:solidFill>
                  <a:srgbClr val="669D34"/>
                </a:solidFill>
              </a:rPr>
              <a:t>$28.0M</a:t>
            </a:r>
            <a:endParaRPr b="1">
              <a:solidFill>
                <a:srgbClr val="669D34"/>
              </a:solidFill>
            </a:endParaRPr>
          </a:p>
          <a:p>
            <a:pPr marL="508000" indent="-4064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Brokerage Firms: </a:t>
            </a:r>
            <a:r>
              <a:rPr b="1">
                <a:solidFill>
                  <a:srgbClr val="669D34"/>
                </a:solidFill>
              </a:rPr>
              <a:t>$6.0M</a:t>
            </a:r>
            <a:endParaRPr b="1">
              <a:solidFill>
                <a:srgbClr val="669D34"/>
              </a:solidFill>
            </a:endParaRPr>
          </a:p>
          <a:p>
            <a:pPr marL="508000" indent="-406400" defTabSz="457200">
              <a:lnSpc>
                <a:spcPct val="100000"/>
              </a:lnSpc>
              <a:spcBef>
                <a:spcPts val="1200"/>
              </a:spcBef>
              <a:buSzPct val="123000"/>
              <a:buFont typeface="Times New Roman"/>
              <a:buChar char="•"/>
              <a:defRPr sz="1600"/>
            </a:pPr>
            <a:r>
              <a:t>Platform Fees: </a:t>
            </a:r>
            <a:r>
              <a:rPr b="1">
                <a:solidFill>
                  <a:srgbClr val="669D34"/>
                </a:solidFill>
              </a:rPr>
              <a:t>$2.4M</a:t>
            </a:r>
          </a:p>
        </p:txBody>
      </p:sp>
      <p:sp>
        <p:nvSpPr>
          <p:cNvPr id="326" name="Revenue Streams…"/>
          <p:cNvSpPr txBox="1"/>
          <p:nvPr/>
        </p:nvSpPr>
        <p:spPr>
          <a:xfrm>
            <a:off x="3672557" y="5776611"/>
            <a:ext cx="5738255" cy="1514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numCol="2" spcCol="286912">
            <a:normAutofit fontScale="100000" lnSpcReduction="0"/>
          </a:bodyPr>
          <a:lstStyle/>
          <a:p>
            <a:pPr defTabSz="397763">
              <a:lnSpc>
                <a:spcPct val="100000"/>
              </a:lnSpc>
              <a:spcBef>
                <a:spcPts val="1200"/>
              </a:spcBef>
              <a:defRPr b="1" sz="2088">
                <a:solidFill>
                  <a:srgbClr val="D5D5D5"/>
                </a:solidFill>
              </a:defRPr>
            </a:pPr>
            <a:r>
              <a:t>Revenue Streams</a:t>
            </a:r>
          </a:p>
          <a:p>
            <a:pPr defTabSz="397763">
              <a:lnSpc>
                <a:spcPct val="100000"/>
              </a:lnSpc>
              <a:spcBef>
                <a:spcPts val="1000"/>
              </a:spcBef>
              <a:defRPr sz="1044">
                <a:solidFill>
                  <a:srgbClr val="D5D5D5"/>
                </a:solidFill>
              </a:defRPr>
            </a:pPr>
          </a:p>
          <a:p>
            <a:pPr defTabSz="397763">
              <a:lnSpc>
                <a:spcPct val="100000"/>
              </a:lnSpc>
              <a:spcBef>
                <a:spcPts val="1000"/>
              </a:spcBef>
              <a:defRPr sz="1044">
                <a:solidFill>
                  <a:srgbClr val="D5D5D5"/>
                </a:solidFill>
              </a:defRPr>
            </a:pPr>
          </a:p>
          <a:p>
            <a:pPr defTabSz="397763">
              <a:lnSpc>
                <a:spcPct val="100000"/>
              </a:lnSpc>
              <a:spcBef>
                <a:spcPts val="1000"/>
              </a:spcBef>
              <a:defRPr sz="1044">
                <a:solidFill>
                  <a:srgbClr val="D5D5D5"/>
                </a:solidFill>
              </a:defRPr>
            </a:pPr>
          </a:p>
          <a:p>
            <a:pPr marL="397763" indent="-276225" defTabSz="397763">
              <a:lnSpc>
                <a:spcPct val="100000"/>
              </a:lnSpc>
              <a:spcBef>
                <a:spcPts val="1000"/>
              </a:spcBef>
              <a:buSzPct val="123000"/>
              <a:buFont typeface="Times New Roman"/>
              <a:buChar char="•"/>
              <a:defRPr sz="1044">
                <a:solidFill>
                  <a:srgbClr val="D5D5D5"/>
                </a:solidFill>
              </a:defRPr>
            </a:pPr>
            <a:r>
              <a:t>Tenant subscriptions (monthly &amp; annual tiers)</a:t>
            </a:r>
          </a:p>
          <a:p>
            <a:pPr marL="397763" indent="-276225" defTabSz="397763">
              <a:lnSpc>
                <a:spcPct val="100000"/>
              </a:lnSpc>
              <a:spcBef>
                <a:spcPts val="1000"/>
              </a:spcBef>
              <a:buSzPct val="123000"/>
              <a:buFont typeface="Times New Roman"/>
              <a:buChar char="•"/>
              <a:defRPr sz="1044">
                <a:solidFill>
                  <a:srgbClr val="D5D5D5"/>
                </a:solidFill>
              </a:defRPr>
            </a:pPr>
            <a:r>
              <a:t>Landlord subscriptions ($19.99/month - $199.99/year)</a:t>
            </a:r>
          </a:p>
          <a:p>
            <a:pPr marL="397763" indent="-276225" defTabSz="397763">
              <a:lnSpc>
                <a:spcPct val="100000"/>
              </a:lnSpc>
              <a:spcBef>
                <a:spcPts val="1000"/>
              </a:spcBef>
              <a:buSzPct val="123000"/>
              <a:buFont typeface="Times New Roman"/>
              <a:buChar char="•"/>
              <a:defRPr sz="1044">
                <a:solidFill>
                  <a:srgbClr val="D5D5D5"/>
                </a:solidFill>
              </a:defRPr>
            </a:pPr>
            <a:r>
              <a:t>Brokerage firm subscriptions (base + per-unit tiers)</a:t>
            </a:r>
          </a:p>
          <a:p>
            <a:pPr marL="397763" indent="-276225" defTabSz="397763">
              <a:lnSpc>
                <a:spcPct val="100000"/>
              </a:lnSpc>
              <a:spcBef>
                <a:spcPts val="1000"/>
              </a:spcBef>
              <a:buSzPct val="123000"/>
              <a:buFont typeface="Times New Roman"/>
              <a:buChar char="•"/>
              <a:defRPr sz="1044">
                <a:solidFill>
                  <a:srgbClr val="D5D5D5"/>
                </a:solidFill>
              </a:defRPr>
            </a:pPr>
            <a:r>
              <a:t>$1.00 platform fee per rent submission</a:t>
            </a:r>
          </a:p>
        </p:txBody>
      </p:sp>
      <p:sp>
        <p:nvSpPr>
          <p:cNvPr id="327" name="Brokerage firms accelerate adoption beyond 1:1 landlords."/>
          <p:cNvSpPr txBox="1"/>
          <p:nvPr/>
        </p:nvSpPr>
        <p:spPr>
          <a:xfrm>
            <a:off x="4316857" y="3917499"/>
            <a:ext cx="5857909" cy="415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177800" indent="-177800" defTabSz="457200">
              <a:lnSpc>
                <a:spcPct val="100000"/>
              </a:lnSpc>
              <a:spcBef>
                <a:spcPts val="0"/>
              </a:spcBef>
              <a:buSzPct val="40000"/>
              <a:buBlip>
                <a:blip r:embed="rId7"/>
              </a:buBlip>
              <a:defRPr i="1" sz="1400"/>
            </a:lvl1pPr>
          </a:lstStyle>
          <a:p>
            <a:pPr/>
            <a:r>
              <a:t>Brokerage firms accelerate adoption beyond 1:1 landlords.</a:t>
            </a:r>
          </a:p>
        </p:txBody>
      </p:sp>
      <p:sp>
        <p:nvSpPr>
          <p:cNvPr id="328" name="At the state level, firms become major distribution partners."/>
          <p:cNvSpPr txBox="1"/>
          <p:nvPr/>
        </p:nvSpPr>
        <p:spPr>
          <a:xfrm>
            <a:off x="4316857" y="11677198"/>
            <a:ext cx="5857909" cy="415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177800" indent="-177800" defTabSz="457200">
              <a:lnSpc>
                <a:spcPct val="100000"/>
              </a:lnSpc>
              <a:spcBef>
                <a:spcPts val="0"/>
              </a:spcBef>
              <a:buSzPct val="40000"/>
              <a:buBlip>
                <a:blip r:embed="rId7"/>
              </a:buBlip>
              <a:defRPr i="1" sz="1400"/>
            </a:lvl1pPr>
          </a:lstStyle>
          <a:p>
            <a:pPr/>
            <a:r>
              <a:t>At the state level, firms become major distribution partners.</a:t>
            </a:r>
          </a:p>
        </p:txBody>
      </p:sp>
      <p:sp>
        <p:nvSpPr>
          <p:cNvPr id="329" name="This phase validates outcomes and partner demand."/>
          <p:cNvSpPr txBox="1"/>
          <p:nvPr/>
        </p:nvSpPr>
        <p:spPr>
          <a:xfrm>
            <a:off x="11218574" y="7271882"/>
            <a:ext cx="2627240" cy="575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170687" indent="-170687" defTabSz="438911">
              <a:lnSpc>
                <a:spcPct val="100000"/>
              </a:lnSpc>
              <a:spcBef>
                <a:spcPts val="0"/>
              </a:spcBef>
              <a:buSzPct val="40000"/>
              <a:buBlip>
                <a:blip r:embed="rId8"/>
              </a:buBlip>
              <a:defRPr i="1" sz="1344">
                <a:solidFill>
                  <a:srgbClr val="D5D5D5"/>
                </a:solidFill>
              </a:defRPr>
            </a:lvl1pPr>
          </a:lstStyle>
          <a:p>
            <a:pPr/>
            <a:r>
              <a:t>This phase validates outcomes and partner demand.</a:t>
            </a:r>
          </a:p>
        </p:txBody>
      </p:sp>
      <p:sp>
        <p:nvSpPr>
          <p:cNvPr id="330" name="This is where BlkNest becomes financial infrastructure, not just a product."/>
          <p:cNvSpPr txBox="1"/>
          <p:nvPr/>
        </p:nvSpPr>
        <p:spPr>
          <a:xfrm>
            <a:off x="15137257" y="11677198"/>
            <a:ext cx="5857909" cy="415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170687" indent="-170687" defTabSz="438911">
              <a:lnSpc>
                <a:spcPct val="100000"/>
              </a:lnSpc>
              <a:spcBef>
                <a:spcPts val="0"/>
              </a:spcBef>
              <a:buSzPct val="40000"/>
              <a:buBlip>
                <a:blip r:embed="rId7"/>
              </a:buBlip>
              <a:defRPr i="1" sz="1344"/>
            </a:lvl1pPr>
          </a:lstStyle>
          <a:p>
            <a:pPr/>
            <a:r>
              <a:t>This is where BlkNest becomes financial infrastructure, not just a product.</a:t>
            </a:r>
          </a:p>
        </p:txBody>
      </p:sp>
      <p:sp>
        <p:nvSpPr>
          <p:cNvPr id="331" name="Multi-sided growth: Renters + Landlords + Brokerage Firms"/>
          <p:cNvSpPr txBox="1"/>
          <p:nvPr/>
        </p:nvSpPr>
        <p:spPr>
          <a:xfrm>
            <a:off x="15799035" y="6235819"/>
            <a:ext cx="5846284" cy="50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57200"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FFFFFF"/>
                </a:solidFill>
              </a:defRPr>
            </a:pPr>
            <a:r>
              <a:t>Multi-sided growth: </a:t>
            </a:r>
            <a:r>
              <a:rPr b="1"/>
              <a:t>Renters + Landlords + Brokerage Firms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